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1" r:id="rId1"/>
  </p:sldMasterIdLst>
  <p:sldIdLst>
    <p:sldId id="266" r:id="rId2"/>
    <p:sldId id="267" r:id="rId3"/>
    <p:sldId id="265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76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/>
    <p:restoredTop sz="94668"/>
  </p:normalViewPr>
  <p:slideViewPr>
    <p:cSldViewPr snapToGrid="0" snapToObjects="1">
      <p:cViewPr varScale="1">
        <p:scale>
          <a:sx n="119" d="100"/>
          <a:sy n="119" d="100"/>
        </p:scale>
        <p:origin x="840" y="17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48070-6A81-47D0-9810-1540B9FEFF61}" type="datetime1">
              <a:rPr lang="en-US" smtClean="0"/>
              <a:pPr/>
              <a:t>10/27/25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37472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48070-6A81-47D0-9810-1540B9FEFF61}" type="datetime1">
              <a:rPr lang="en-US" smtClean="0"/>
              <a:pPr/>
              <a:t>10/27/25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http://projekte-leicht-gemacht.de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13203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48070-6A81-47D0-9810-1540B9FEFF61}" type="datetime1">
              <a:rPr lang="en-US" smtClean="0"/>
              <a:pPr/>
              <a:t>10/27/25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http://projekte-leicht-gemacht.de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453581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48070-6A81-47D0-9810-1540B9FEFF61}" type="datetime1">
              <a:rPr lang="en-US" smtClean="0"/>
              <a:pPr/>
              <a:t>10/27/25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828413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48070-6A81-47D0-9810-1540B9FEFF61}" type="datetime1">
              <a:rPr lang="en-US" smtClean="0"/>
              <a:pPr/>
              <a:t>10/27/25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http://projekte-leicht-gemacht.de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30531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48070-6A81-47D0-9810-1540B9FEFF61}" type="datetime1">
              <a:rPr lang="en-US" smtClean="0"/>
              <a:pPr/>
              <a:t>10/27/25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http://projekte-leicht-gemacht.de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916796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48070-6A81-47D0-9810-1540B9FEFF61}" type="datetime1">
              <a:rPr lang="en-US" smtClean="0"/>
              <a:pPr/>
              <a:t>10/27/25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http://projekte-leicht-gemacht.de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739009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48070-6A81-47D0-9810-1540B9FEFF61}" type="datetime1">
              <a:rPr lang="en-US" smtClean="0"/>
              <a:pPr/>
              <a:t>10/27/25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http://projekte-leicht-gemacht.de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102343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48070-6A81-47D0-9810-1540B9FEFF61}" type="datetime1">
              <a:rPr lang="en-US" smtClean="0"/>
              <a:pPr/>
              <a:t>10/27/25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http://projekte-leicht-gemacht.de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822104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48070-6A81-47D0-9810-1540B9FEFF61}" type="datetime1">
              <a:rPr lang="en-US" smtClean="0"/>
              <a:pPr/>
              <a:t>10/27/25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http://projekte-leicht-gemacht.de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69232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48070-6A81-47D0-9810-1540B9FEFF61}" type="datetime1">
              <a:rPr lang="en-US" smtClean="0"/>
              <a:pPr/>
              <a:t>10/27/25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http://projekte-leicht-gemacht.de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868217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48070-6A81-47D0-9810-1540B9FEFF61}" type="datetime1">
              <a:rPr lang="en-US" smtClean="0"/>
              <a:pPr/>
              <a:t>10/27/25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http://projekte-leicht-gemacht.de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81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0">
            <a:extLst>
              <a:ext uri="{FF2B5EF4-FFF2-40B4-BE49-F238E27FC236}">
                <a16:creationId xmlns:a16="http://schemas.microsoft.com/office/drawing/2014/main" id="{9C5ACCDF-C7D3-CA30-AE19-422B687F23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658420"/>
              </p:ext>
            </p:extLst>
          </p:nvPr>
        </p:nvGraphicFramePr>
        <p:xfrm>
          <a:off x="1000461" y="2200390"/>
          <a:ext cx="10434920" cy="241238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086984">
                  <a:extLst>
                    <a:ext uri="{9D8B030D-6E8A-4147-A177-3AD203B41FA5}">
                      <a16:colId xmlns:a16="http://schemas.microsoft.com/office/drawing/2014/main" val="2733421702"/>
                    </a:ext>
                  </a:extLst>
                </a:gridCol>
                <a:gridCol w="20869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69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69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69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bg1"/>
                          </a:solidFill>
                          <a:latin typeface="+mn-lt"/>
                        </a:rPr>
                        <a:t>Status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bg1"/>
                          </a:solidFill>
                        </a:rPr>
                        <a:t>Kosten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bg1"/>
                          </a:solidFill>
                        </a:rPr>
                        <a:t>Termine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bg1"/>
                          </a:solidFill>
                        </a:rPr>
                        <a:t>Leistungen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bg1"/>
                          </a:solidFill>
                        </a:rPr>
                        <a:t>Gesamtstatus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183">
                <a:tc>
                  <a:txBody>
                    <a:bodyPr/>
                    <a:lstStyle/>
                    <a:p>
                      <a:endParaRPr lang="de-DE" sz="12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  <a:p>
                      <a:endParaRPr lang="de-DE" sz="1200" dirty="0"/>
                    </a:p>
                    <a:p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8401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Kommentare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de-DE" sz="1400" dirty="0"/>
                        <a:t>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de-DE" sz="14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de-DE" sz="1400" dirty="0"/>
                        <a:t>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de-DE" sz="14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de-DE" sz="1400" dirty="0"/>
                        <a:t>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de-DE" sz="14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de-DE" sz="1400" dirty="0"/>
                        <a:t>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de-DE" sz="14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 3" descr="ampel-gelb.jpg">
            <a:extLst>
              <a:ext uri="{FF2B5EF4-FFF2-40B4-BE49-F238E27FC236}">
                <a16:creationId xmlns:a16="http://schemas.microsoft.com/office/drawing/2014/main" id="{7A4E9F50-63BC-CB3A-E2AA-04775FBF0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561" y="2599619"/>
            <a:ext cx="358734" cy="735405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13" name="Bild 4" descr="ampel-gruen.jpg">
            <a:extLst>
              <a:ext uri="{FF2B5EF4-FFF2-40B4-BE49-F238E27FC236}">
                <a16:creationId xmlns:a16="http://schemas.microsoft.com/office/drawing/2014/main" id="{1C07BA29-EE6D-7D47-A4BB-EAC5CFEBD1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539" y="2567498"/>
            <a:ext cx="358734" cy="735405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14" name="Bild 5" descr="ampel-rot.jpg">
            <a:extLst>
              <a:ext uri="{FF2B5EF4-FFF2-40B4-BE49-F238E27FC236}">
                <a16:creationId xmlns:a16="http://schemas.microsoft.com/office/drawing/2014/main" id="{7635983C-C407-FC1A-E477-2B5B8EAB98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550" y="2599618"/>
            <a:ext cx="358734" cy="735405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15" name="Bild 16" descr="ampel-gelb.jpg">
            <a:extLst>
              <a:ext uri="{FF2B5EF4-FFF2-40B4-BE49-F238E27FC236}">
                <a16:creationId xmlns:a16="http://schemas.microsoft.com/office/drawing/2014/main" id="{474E9167-9981-C2F7-B716-303FE2AFDB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2528" y="2567498"/>
            <a:ext cx="358734" cy="735405"/>
          </a:xfrm>
          <a:prstGeom prst="rect">
            <a:avLst/>
          </a:prstGeom>
          <a:ln>
            <a:solidFill>
              <a:srgbClr val="FFFFFF"/>
            </a:solidFill>
          </a:ln>
        </p:spPr>
      </p:pic>
      <p:graphicFrame>
        <p:nvGraphicFramePr>
          <p:cNvPr id="16" name="Tabelle 15">
            <a:extLst>
              <a:ext uri="{FF2B5EF4-FFF2-40B4-BE49-F238E27FC236}">
                <a16:creationId xmlns:a16="http://schemas.microsoft.com/office/drawing/2014/main" id="{F80D3418-27E1-FCB8-D655-DF3117D878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34094"/>
              </p:ext>
            </p:extLst>
          </p:nvPr>
        </p:nvGraphicFramePr>
        <p:xfrm>
          <a:off x="1000459" y="4612774"/>
          <a:ext cx="10434916" cy="14478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086984">
                  <a:extLst>
                    <a:ext uri="{9D8B030D-6E8A-4147-A177-3AD203B41FA5}">
                      <a16:colId xmlns:a16="http://schemas.microsoft.com/office/drawing/2014/main" val="2733421702"/>
                    </a:ext>
                  </a:extLst>
                </a:gridCol>
                <a:gridCol w="83479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081">
                <a:tc>
                  <a:txBody>
                    <a:bodyPr/>
                    <a:lstStyle/>
                    <a:p>
                      <a:pPr algn="l"/>
                      <a:r>
                        <a:rPr lang="de-DE" sz="1200" b="1" dirty="0">
                          <a:latin typeface="+mn-lt"/>
                        </a:rPr>
                        <a:t>Aktuelle Arbeitspakete: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P12-3.1.1 Genehmigungen einholen: Fortschritt 30 %, Restdauer 12 Tage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de-DE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9161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bg1"/>
                          </a:solidFill>
                          <a:latin typeface="+mn-lt"/>
                        </a:rPr>
                        <a:t>Nötige Entscheidungen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200" dirty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200" dirty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7903895"/>
                  </a:ext>
                </a:extLst>
              </a:tr>
            </a:tbl>
          </a:graphicData>
        </a:graphic>
      </p:graphicFrame>
      <p:graphicFrame>
        <p:nvGraphicFramePr>
          <p:cNvPr id="17" name="Tabelle 16">
            <a:extLst>
              <a:ext uri="{FF2B5EF4-FFF2-40B4-BE49-F238E27FC236}">
                <a16:creationId xmlns:a16="http://schemas.microsoft.com/office/drawing/2014/main" id="{22AFEE01-B0BA-986C-41A7-06B8614948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128360"/>
              </p:ext>
            </p:extLst>
          </p:nvPr>
        </p:nvGraphicFramePr>
        <p:xfrm>
          <a:off x="1000460" y="804082"/>
          <a:ext cx="10434917" cy="1396308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086856">
                  <a:extLst>
                    <a:ext uri="{9D8B030D-6E8A-4147-A177-3AD203B41FA5}">
                      <a16:colId xmlns:a16="http://schemas.microsoft.com/office/drawing/2014/main" val="2733421702"/>
                    </a:ext>
                  </a:extLst>
                </a:gridCol>
                <a:gridCol w="37527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3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27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5436">
                <a:tc gridSpan="4"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Statusbericht</a:t>
                      </a:r>
                      <a:endParaRPr lang="de-DE" sz="20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5228487"/>
                  </a:ext>
                </a:extLst>
              </a:tr>
              <a:tr h="465436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bg1"/>
                          </a:solidFill>
                          <a:latin typeface="+mn-lt"/>
                        </a:rPr>
                        <a:t>Projekt, Nummer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Stichtag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7903895"/>
                  </a:ext>
                </a:extLst>
              </a:tr>
              <a:tr h="465436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bg1"/>
                          </a:solidFill>
                          <a:latin typeface="+mn-lt"/>
                        </a:rPr>
                        <a:t>Projektziele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Benötigte Ressourcen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9150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8950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50CBF8-CA20-A705-92D6-689DFF01C4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0">
            <a:extLst>
              <a:ext uri="{FF2B5EF4-FFF2-40B4-BE49-F238E27FC236}">
                <a16:creationId xmlns:a16="http://schemas.microsoft.com/office/drawing/2014/main" id="{06F7D162-D564-B88C-E43B-60AF0EC27E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883"/>
              </p:ext>
            </p:extLst>
          </p:nvPr>
        </p:nvGraphicFramePr>
        <p:xfrm>
          <a:off x="742276" y="2127602"/>
          <a:ext cx="10789920" cy="241238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157984">
                  <a:extLst>
                    <a:ext uri="{9D8B030D-6E8A-4147-A177-3AD203B41FA5}">
                      <a16:colId xmlns:a16="http://schemas.microsoft.com/office/drawing/2014/main" val="2733421702"/>
                    </a:ext>
                  </a:extLst>
                </a:gridCol>
                <a:gridCol w="21579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79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79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79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bg1"/>
                          </a:solidFill>
                          <a:latin typeface="Aptos" panose="020B0004020202020204" pitchFamily="34" charset="0"/>
                        </a:rPr>
                        <a:t>Status</a:t>
                      </a:r>
                      <a:endParaRPr lang="de-DE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bg1"/>
                          </a:solidFill>
                          <a:latin typeface="Aptos" panose="020B0004020202020204" pitchFamily="34" charset="0"/>
                        </a:rPr>
                        <a:t>Kosten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bg1"/>
                          </a:solidFill>
                          <a:latin typeface="Aptos" panose="020B0004020202020204" pitchFamily="34" charset="0"/>
                        </a:rPr>
                        <a:t>Termine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bg1"/>
                          </a:solidFill>
                          <a:latin typeface="Aptos" panose="020B0004020202020204" pitchFamily="34" charset="0"/>
                        </a:rPr>
                        <a:t>Leistungen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bg1"/>
                          </a:solidFill>
                          <a:latin typeface="Aptos" panose="020B0004020202020204" pitchFamily="34" charset="0"/>
                        </a:rPr>
                        <a:t>Gesamtstatus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183">
                <a:tc>
                  <a:txBody>
                    <a:bodyPr/>
                    <a:lstStyle/>
                    <a:p>
                      <a:endParaRPr lang="de-DE" sz="1200" b="1" dirty="0">
                        <a:solidFill>
                          <a:schemeClr val="bg1"/>
                        </a:solidFill>
                        <a:latin typeface="Aptos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latin typeface="Aptos" panose="020B0004020202020204" pitchFamily="34" charset="0"/>
                      </a:endParaRPr>
                    </a:p>
                    <a:p>
                      <a:endParaRPr lang="de-DE" sz="1200" dirty="0">
                        <a:latin typeface="Aptos" panose="020B0004020202020204" pitchFamily="34" charset="0"/>
                      </a:endParaRPr>
                    </a:p>
                    <a:p>
                      <a:endParaRPr lang="de-DE" sz="1200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8401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de-DE" sz="1200" b="1" dirty="0">
                          <a:solidFill>
                            <a:schemeClr val="bg1"/>
                          </a:solidFill>
                          <a:latin typeface="Aptos" panose="020B0004020202020204" pitchFamily="34" charset="0"/>
                        </a:rPr>
                        <a:t>Kommentare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de-DE" sz="1200" dirty="0">
                          <a:latin typeface="Aptos" panose="020B0004020202020204" pitchFamily="34" charset="0"/>
                        </a:rPr>
                        <a:t>Ausschreibungen für Innenausbau liegen über Budget (+8%)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de-DE" sz="1200" dirty="0">
                          <a:latin typeface="Aptos" panose="020B0004020202020204" pitchFamily="34" charset="0"/>
                        </a:rPr>
                        <a:t>Nachverhandlungen mit Lieferanten laufen</a:t>
                      </a:r>
                      <a:r>
                        <a:rPr lang="de-DE" sz="1400" dirty="0">
                          <a:latin typeface="Aptos" panose="020B00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de-DE" sz="1200" dirty="0">
                          <a:latin typeface="Aptos" panose="020B0004020202020204" pitchFamily="34" charset="0"/>
                        </a:rPr>
                        <a:t>Genehmigungsverfahren für Brandschutz verzögert sich um 3 Wochen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de-DE" sz="1200" dirty="0">
                          <a:latin typeface="Aptos" panose="020B0004020202020204" pitchFamily="34" charset="0"/>
                        </a:rPr>
                        <a:t>Bauabschnitt 2 kann erst danach starten</a:t>
                      </a:r>
                      <a:endParaRPr lang="de-DE" sz="1400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de-DE" sz="1200" dirty="0">
                          <a:latin typeface="Aptos" panose="020B0004020202020204" pitchFamily="34" charset="0"/>
                        </a:rPr>
                        <a:t>Rohbau abgeschlossen, Dacharbeiten fertiggestellt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de-DE" sz="1200" dirty="0">
                          <a:latin typeface="Aptos" panose="020B0004020202020204" pitchFamily="34" charset="0"/>
                        </a:rPr>
                        <a:t>Stromanschluss bereitgestellt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de-DE" sz="1200" dirty="0">
                          <a:latin typeface="Aptos" panose="020B0004020202020204" pitchFamily="34" charset="0"/>
                        </a:rPr>
                        <a:t>Zeitpuffer schrumpft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de-DE" sz="1200" dirty="0">
                          <a:latin typeface="Aptos" panose="020B0004020202020204" pitchFamily="34" charset="0"/>
                        </a:rPr>
                        <a:t>Budget noch beherrschbar, aber Beobachtung nötig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 3" descr="ampel-gelb.jpg">
            <a:extLst>
              <a:ext uri="{FF2B5EF4-FFF2-40B4-BE49-F238E27FC236}">
                <a16:creationId xmlns:a16="http://schemas.microsoft.com/office/drawing/2014/main" id="{696D7E2D-FDF3-E216-711B-C53F5718EC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120" y="2542829"/>
            <a:ext cx="370938" cy="735405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13" name="Bild 4" descr="ampel-gruen.jpg">
            <a:extLst>
              <a:ext uri="{FF2B5EF4-FFF2-40B4-BE49-F238E27FC236}">
                <a16:creationId xmlns:a16="http://schemas.microsoft.com/office/drawing/2014/main" id="{AB1D21E8-10F1-BF5E-4EE7-77C8A87BA0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777" y="2510709"/>
            <a:ext cx="370938" cy="735405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14" name="Bild 5" descr="ampel-rot.jpg">
            <a:extLst>
              <a:ext uri="{FF2B5EF4-FFF2-40B4-BE49-F238E27FC236}">
                <a16:creationId xmlns:a16="http://schemas.microsoft.com/office/drawing/2014/main" id="{0962A329-61E3-4823-048D-5C0E7DB955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788" y="2542829"/>
            <a:ext cx="370938" cy="735405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15" name="Bild 16" descr="ampel-gelb.jpg">
            <a:extLst>
              <a:ext uri="{FF2B5EF4-FFF2-40B4-BE49-F238E27FC236}">
                <a16:creationId xmlns:a16="http://schemas.microsoft.com/office/drawing/2014/main" id="{472ECFE9-3A51-F7EF-2339-BA8EF9861B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7766" y="2510709"/>
            <a:ext cx="370938" cy="735405"/>
          </a:xfrm>
          <a:prstGeom prst="rect">
            <a:avLst/>
          </a:prstGeom>
          <a:ln>
            <a:solidFill>
              <a:srgbClr val="FFFFFF"/>
            </a:solidFill>
          </a:ln>
        </p:spPr>
      </p:pic>
      <p:graphicFrame>
        <p:nvGraphicFramePr>
          <p:cNvPr id="16" name="Tabelle 15">
            <a:extLst>
              <a:ext uri="{FF2B5EF4-FFF2-40B4-BE49-F238E27FC236}">
                <a16:creationId xmlns:a16="http://schemas.microsoft.com/office/drawing/2014/main" id="{920AE65C-9D01-3DA9-3E8B-5F05EFA8E2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985872"/>
              </p:ext>
            </p:extLst>
          </p:nvPr>
        </p:nvGraphicFramePr>
        <p:xfrm>
          <a:off x="742281" y="4539985"/>
          <a:ext cx="10789919" cy="1452018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157984">
                  <a:extLst>
                    <a:ext uri="{9D8B030D-6E8A-4147-A177-3AD203B41FA5}">
                      <a16:colId xmlns:a16="http://schemas.microsoft.com/office/drawing/2014/main" val="2733421702"/>
                    </a:ext>
                  </a:extLst>
                </a:gridCol>
                <a:gridCol w="8631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6009">
                <a:tc>
                  <a:txBody>
                    <a:bodyPr/>
                    <a:lstStyle/>
                    <a:p>
                      <a:pPr algn="l"/>
                      <a:r>
                        <a:rPr lang="de-DE" sz="1200" b="1" dirty="0">
                          <a:latin typeface="Aptos" panose="020B0004020202020204" pitchFamily="34" charset="0"/>
                        </a:rPr>
                        <a:t>Aktuelle Arbeitspakete: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0B0004020202020204" pitchFamily="34" charset="0"/>
                          <a:ea typeface="+mn-ea"/>
                          <a:cs typeface="Calibri" panose="020F0502020204030204" pitchFamily="34" charset="0"/>
                        </a:rPr>
                        <a:t>P12-3.1.1: Genehmigungen einholen (Brandschutz, Umwelt) – Fortschritt 40 %, Restdauer 10 Tage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0B0004020202020204" pitchFamily="34" charset="0"/>
                          <a:ea typeface="+mn-ea"/>
                          <a:cs typeface="Calibri" panose="020F0502020204030204" pitchFamily="34" charset="0"/>
                        </a:rPr>
                        <a:t>P12-4.2: Ausschreibungen Innenausbau finalisieren – Fortschritt 70 %, Restdauer 5 Tage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0B0004020202020204" pitchFamily="34" charset="0"/>
                          <a:ea typeface="+mn-ea"/>
                          <a:cs typeface="Calibri" panose="020F0502020204030204" pitchFamily="34" charset="0"/>
                        </a:rPr>
                        <a:t>P12-5.1: Maschinenfundamente vorbereiten – Start KW45</a:t>
                      </a:r>
                      <a:endParaRPr lang="de-DE" sz="2000" dirty="0">
                        <a:solidFill>
                          <a:schemeClr val="tx1"/>
                        </a:solidFill>
                        <a:latin typeface="Aptos" panose="020B000402020202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6009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bg1"/>
                          </a:solidFill>
                          <a:latin typeface="Aptos" panose="020B0004020202020204" pitchFamily="34" charset="0"/>
                        </a:rPr>
                        <a:t>Nötige Entscheidungen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200" dirty="0">
                          <a:latin typeface="Aptos" panose="020B0004020202020204" pitchFamily="34" charset="0"/>
                        </a:rPr>
                        <a:t>Freigabe zusätzlicher Mittel (ca. 150.000 €) für Preissteigerungen im Innenausbau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200" dirty="0">
                          <a:latin typeface="Aptos" panose="020B0004020202020204" pitchFamily="34" charset="0"/>
                        </a:rPr>
                        <a:t>Entscheidung über Priorisierung von Teilinbetriebnahme (Halle Nord vor Süd)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de-DE" sz="1200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7903895"/>
                  </a:ext>
                </a:extLst>
              </a:tr>
            </a:tbl>
          </a:graphicData>
        </a:graphic>
      </p:graphicFrame>
      <p:graphicFrame>
        <p:nvGraphicFramePr>
          <p:cNvPr id="17" name="Tabelle 16">
            <a:extLst>
              <a:ext uri="{FF2B5EF4-FFF2-40B4-BE49-F238E27FC236}">
                <a16:creationId xmlns:a16="http://schemas.microsoft.com/office/drawing/2014/main" id="{973E210C-262D-AFA1-8FF0-A5B703CDEE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287652"/>
              </p:ext>
            </p:extLst>
          </p:nvPr>
        </p:nvGraphicFramePr>
        <p:xfrm>
          <a:off x="742283" y="556656"/>
          <a:ext cx="10789921" cy="157095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157853">
                  <a:extLst>
                    <a:ext uri="{9D8B030D-6E8A-4147-A177-3AD203B41FA5}">
                      <a16:colId xmlns:a16="http://schemas.microsoft.com/office/drawing/2014/main" val="2733421702"/>
                    </a:ext>
                  </a:extLst>
                </a:gridCol>
                <a:gridCol w="38803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48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68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5436">
                <a:tc gridSpan="4">
                  <a:txBody>
                    <a:bodyPr/>
                    <a:lstStyle/>
                    <a:p>
                      <a:pPr algn="ctr"/>
                      <a:r>
                        <a:rPr lang="de-DE" sz="2000" dirty="0">
                          <a:latin typeface="Aptos" panose="020B0004020202020204" pitchFamily="34" charset="0"/>
                        </a:rPr>
                        <a:t>Statusbericht</a:t>
                      </a:r>
                      <a:endParaRPr lang="de-DE" sz="2000" b="1" dirty="0">
                        <a:solidFill>
                          <a:schemeClr val="bg1"/>
                        </a:solidFill>
                        <a:latin typeface="Aptos" panose="020B00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5228487"/>
                  </a:ext>
                </a:extLst>
              </a:tr>
              <a:tr h="465436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bg1"/>
                          </a:solidFill>
                          <a:latin typeface="Aptos" panose="020B0004020202020204" pitchFamily="34" charset="0"/>
                        </a:rPr>
                        <a:t>Projekt, Nummer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latin typeface="Aptos" panose="020B0004020202020204" pitchFamily="34" charset="0"/>
                        </a:rPr>
                        <a:t>Neubau Produktionshalle Süd – P-2025-014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bg1"/>
                          </a:solidFill>
                          <a:latin typeface="Aptos" panose="020B0004020202020204" pitchFamily="34" charset="0"/>
                        </a:rPr>
                        <a:t>Stichtag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ptos" panose="020B0004020202020204" pitchFamily="34" charset="0"/>
                        </a:rPr>
                        <a:t>27.10.2025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7903895"/>
                  </a:ext>
                </a:extLst>
              </a:tr>
              <a:tr h="465436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bg1"/>
                          </a:solidFill>
                          <a:latin typeface="Aptos" panose="020B0004020202020204" pitchFamily="34" charset="0"/>
                        </a:rPr>
                        <a:t>Projektziele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latin typeface="Aptos" panose="020B0004020202020204" pitchFamily="34" charset="0"/>
                        </a:rPr>
                        <a:t>Errichtung einer neuen Fertigungshalle (Inbetriebnahme Q3/2026), inkl. inklusive Maschineninstallation und Logistik-Anbindung. Gesamtbudget: 4,5 Mio. Euro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bg1"/>
                          </a:solidFill>
                          <a:latin typeface="Aptos" panose="020B0004020202020204" pitchFamily="34" charset="0"/>
                        </a:rPr>
                        <a:t>Benötigte Ressourcen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latin typeface="Aptos" panose="020B0004020202020204" pitchFamily="34" charset="0"/>
                        </a:rPr>
                        <a:t>Externe Bauunternehmen, interne Projektleitung, Fachplaner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9150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9277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225A5870-DE19-3149-832C-94622609A7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677709"/>
              </p:ext>
            </p:extLst>
          </p:nvPr>
        </p:nvGraphicFramePr>
        <p:xfrm>
          <a:off x="602130" y="2190691"/>
          <a:ext cx="10983558" cy="2938336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192055">
                  <a:extLst>
                    <a:ext uri="{9D8B030D-6E8A-4147-A177-3AD203B41FA5}">
                      <a16:colId xmlns:a16="http://schemas.microsoft.com/office/drawing/2014/main" val="2733421702"/>
                    </a:ext>
                  </a:extLst>
                </a:gridCol>
                <a:gridCol w="3116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2021">
                  <a:extLst>
                    <a:ext uri="{9D8B030D-6E8A-4147-A177-3AD203B41FA5}">
                      <a16:colId xmlns:a16="http://schemas.microsoft.com/office/drawing/2014/main" val="1164132052"/>
                    </a:ext>
                  </a:extLst>
                </a:gridCol>
                <a:gridCol w="3493384">
                  <a:extLst>
                    <a:ext uri="{9D8B030D-6E8A-4147-A177-3AD203B41FA5}">
                      <a16:colId xmlns:a16="http://schemas.microsoft.com/office/drawing/2014/main" val="3560234605"/>
                    </a:ext>
                  </a:extLst>
                </a:gridCol>
              </a:tblGrid>
              <a:tr h="560674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>
                          <a:solidFill>
                            <a:schemeClr val="bg1"/>
                          </a:solidFill>
                          <a:latin typeface="+mj-lt"/>
                        </a:rPr>
                        <a:t>Leistung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+mj-lt"/>
                        </a:rPr>
                        <a:t>Vertrag mit Wunsch-Location </a:t>
                      </a:r>
                      <a:br>
                        <a:rPr lang="de-DE" sz="1400" b="0" dirty="0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+mj-lt"/>
                        </a:rPr>
                        <a:t>in Arbeit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Fortschrittsgrad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+mj-lt"/>
                        </a:rPr>
                        <a:t>75%    Vertragsunterlagen ausgearbeitet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1714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>
                          <a:solidFill>
                            <a:schemeClr val="bg1"/>
                          </a:solidFill>
                          <a:latin typeface="+mj-lt"/>
                        </a:rPr>
                        <a:t>Kosten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Keine Anmerkungen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>
                          <a:solidFill>
                            <a:schemeClr val="bg1"/>
                          </a:solidFill>
                          <a:latin typeface="+mj-lt"/>
                        </a:rPr>
                        <a:t>Kosten Plan / Ist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+mj-lt"/>
                        </a:rPr>
                        <a:t>3.500 € / 2.750 €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2974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>
                          <a:solidFill>
                            <a:schemeClr val="bg1"/>
                          </a:solidFill>
                          <a:latin typeface="+mj-lt"/>
                        </a:rPr>
                        <a:t>Termine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Vertragsunterzeichnung </a:t>
                      </a:r>
                      <a:br>
                        <a:rPr lang="de-DE" sz="14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de-DE" sz="14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abhängig von Location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>
                          <a:solidFill>
                            <a:schemeClr val="bg1"/>
                          </a:solidFill>
                          <a:latin typeface="+mj-lt"/>
                        </a:rPr>
                        <a:t>Aufwand </a:t>
                      </a:r>
                      <a:r>
                        <a:rPr lang="de-DE" sz="14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Plan / Ist</a:t>
                      </a:r>
                      <a:br>
                        <a:rPr lang="de-DE" sz="14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4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Geschätzter Restaufwand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+mj-lt"/>
                        </a:rPr>
                        <a:t>17 PT / 13 PT</a:t>
                      </a:r>
                    </a:p>
                    <a:p>
                      <a:endParaRPr lang="de-DE"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+mj-lt"/>
                        </a:rPr>
                        <a:t>Geschätzter Restaufwand: </a:t>
                      </a:r>
                      <a:r>
                        <a:rPr kumimoji="0" lang="de-D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2 PT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4317917"/>
                  </a:ext>
                </a:extLst>
              </a:tr>
              <a:tr h="852974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>
                          <a:solidFill>
                            <a:schemeClr val="bg1"/>
                          </a:solidFill>
                          <a:latin typeface="+mj-lt"/>
                        </a:rPr>
                        <a:t>Aktuelle Aktivitäten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Verbleibende Absprachen mit Betreiber durchführen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4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Vertragsdetails abschließend prüfen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>
                          <a:solidFill>
                            <a:schemeClr val="bg1"/>
                          </a:solidFill>
                          <a:latin typeface="+mj-lt"/>
                        </a:rPr>
                        <a:t>Nötige Entscheidungen</a:t>
                      </a:r>
                    </a:p>
                    <a:p>
                      <a:endParaRPr lang="de-DE" sz="1400" b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de-D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Terminverzögerung von ca. einer Woche akzeptabel?</a:t>
                      </a:r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de-D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Reserve-Location einplanen?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9279620"/>
                  </a:ext>
                </a:extLst>
              </a:tr>
            </a:tbl>
          </a:graphicData>
        </a:graphic>
      </p:graphicFrame>
      <p:pic>
        <p:nvPicPr>
          <p:cNvPr id="5" name="Bild 3" descr="ampel-gelb.jpg">
            <a:extLst>
              <a:ext uri="{FF2B5EF4-FFF2-40B4-BE49-F238E27FC236}">
                <a16:creationId xmlns:a16="http://schemas.microsoft.com/office/drawing/2014/main" id="{E35BAC4B-C6D7-5D4F-8938-367931BB31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987" y="3539076"/>
            <a:ext cx="227479" cy="466332"/>
          </a:xfrm>
          <a:prstGeom prst="rect">
            <a:avLst/>
          </a:prstGeom>
          <a:ln>
            <a:solidFill>
              <a:srgbClr val="FFFFFF"/>
            </a:solidFill>
          </a:ln>
        </p:spPr>
      </p:pic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A3A072EB-B917-4B41-AB23-8FBC1D295E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428825"/>
              </p:ext>
            </p:extLst>
          </p:nvPr>
        </p:nvGraphicFramePr>
        <p:xfrm>
          <a:off x="606312" y="741659"/>
          <a:ext cx="10979376" cy="144903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195741">
                  <a:extLst>
                    <a:ext uri="{9D8B030D-6E8A-4147-A177-3AD203B41FA5}">
                      <a16:colId xmlns:a16="http://schemas.microsoft.com/office/drawing/2014/main" val="2733421702"/>
                    </a:ext>
                  </a:extLst>
                </a:gridCol>
                <a:gridCol w="31124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20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892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5436">
                <a:tc gridSpan="4"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Statusbericht Arbeitspaket</a:t>
                      </a:r>
                      <a:endParaRPr lang="de-DE" sz="20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5228487"/>
                  </a:ext>
                </a:extLst>
              </a:tr>
              <a:tr h="465436">
                <a:tc>
                  <a:txBody>
                    <a:bodyPr/>
                    <a:lstStyle/>
                    <a:p>
                      <a:r>
                        <a:rPr lang="de-DE" sz="1400" b="1" dirty="0">
                          <a:solidFill>
                            <a:schemeClr val="bg1"/>
                          </a:solidFill>
                          <a:latin typeface="+mn-lt"/>
                        </a:rPr>
                        <a:t>Projekt, Nummer: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err="1">
                          <a:latin typeface="+mj-lt"/>
                        </a:rPr>
                        <a:t>beAware</a:t>
                      </a:r>
                      <a:r>
                        <a:rPr lang="de-DE" sz="1400" dirty="0">
                          <a:latin typeface="+mj-lt"/>
                        </a:rPr>
                        <a:t>, P12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>
                          <a:solidFill>
                            <a:schemeClr val="bg1"/>
                          </a:solidFill>
                        </a:rPr>
                        <a:t>Stichtag: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j-lt"/>
                        </a:rPr>
                        <a:t>23.01.2024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7903895"/>
                  </a:ext>
                </a:extLst>
              </a:tr>
              <a:tr h="465436">
                <a:tc>
                  <a:txBody>
                    <a:bodyPr/>
                    <a:lstStyle/>
                    <a:p>
                      <a:r>
                        <a:rPr lang="de-DE" sz="1400" b="1" dirty="0">
                          <a:solidFill>
                            <a:schemeClr val="bg1"/>
                          </a:solidFill>
                          <a:latin typeface="+mn-lt"/>
                        </a:rPr>
                        <a:t>Arbeitspaket, PSP-Code: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+mj-lt"/>
                        </a:rPr>
                        <a:t>Location festlegen, P12-2.2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>
                          <a:solidFill>
                            <a:schemeClr val="bg1"/>
                          </a:solidFill>
                          <a:latin typeface="+mn-lt"/>
                        </a:rPr>
                        <a:t>AP-Verantwortlicher:</a:t>
                      </a:r>
                    </a:p>
                    <a:p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j-lt"/>
                        </a:rPr>
                        <a:t>Nico Wolter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6035103"/>
                  </a:ext>
                </a:extLst>
              </a:tr>
            </a:tbl>
          </a:graphicData>
        </a:graphic>
      </p:graphicFrame>
      <p:pic>
        <p:nvPicPr>
          <p:cNvPr id="7" name="Bild 4" descr="ampel-gruen.jpg">
            <a:extLst>
              <a:ext uri="{FF2B5EF4-FFF2-40B4-BE49-F238E27FC236}">
                <a16:creationId xmlns:a16="http://schemas.microsoft.com/office/drawing/2014/main" id="{9B9C120E-D306-AC4A-936D-76D7C665F6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035" y="2835268"/>
            <a:ext cx="239382" cy="490733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8" name="Bild 4" descr="ampel-gruen.jpg">
            <a:extLst>
              <a:ext uri="{FF2B5EF4-FFF2-40B4-BE49-F238E27FC236}">
                <a16:creationId xmlns:a16="http://schemas.microsoft.com/office/drawing/2014/main" id="{0880CC9F-B2C6-B640-8F7D-7A2FF010D3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035" y="2220275"/>
            <a:ext cx="239382" cy="490733"/>
          </a:xfrm>
          <a:prstGeom prst="rect">
            <a:avLst/>
          </a:prstGeom>
          <a:ln>
            <a:solidFill>
              <a:srgbClr val="FFFFFF"/>
            </a:solidFill>
          </a:ln>
        </p:spPr>
      </p:pic>
    </p:spTree>
    <p:extLst>
      <p:ext uri="{BB962C8B-B14F-4D97-AF65-F5344CB8AC3E}">
        <p14:creationId xmlns:p14="http://schemas.microsoft.com/office/powerpoint/2010/main" val="410045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– 2022-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2013 – 2022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– 2022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288</Words>
  <Application>Microsoft Macintosh PowerPoint</Application>
  <PresentationFormat>Breitbild</PresentationFormat>
  <Paragraphs>85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Aptos</vt:lpstr>
      <vt:lpstr>Arial</vt:lpstr>
      <vt:lpstr>Calibri</vt:lpstr>
      <vt:lpstr>Calibri Light</vt:lpstr>
      <vt:lpstr>Office 2013 – 2022-Design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Projekt-Kick-Off</dc:title>
  <dc:creator>Andrea Windolph</dc:creator>
  <cp:lastModifiedBy>Arctic Project</cp:lastModifiedBy>
  <cp:revision>69</cp:revision>
  <dcterms:created xsi:type="dcterms:W3CDTF">2015-02-10T07:41:03Z</dcterms:created>
  <dcterms:modified xsi:type="dcterms:W3CDTF">2025-10-27T08:38:16Z</dcterms:modified>
</cp:coreProperties>
</file>